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Wartości</c:v>
                </c:pt>
              </c:strCache>
            </c:strRef>
          </c:tx>
          <c:invertIfNegative val="1"/>
          <c:cat>
            <c:strRef>
              <c:f>Sheet1!$A$2:$A$3</c:f>
              <c:strCache>
                <c:ptCount val="2"/>
                <c:pt idx="0">
                  <c:v>Plastikowa butelka</c:v>
                </c:pt>
                <c:pt idx="1">
                  <c:v>Szklana butelka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46-4DA5-9A05-3E2C478C65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8027336"/>
        <c:crosses val="autoZero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EFFEC7-6F6F-4453-8CFC-83A1F669B56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A7ACA52-9E7A-46CD-BCE3-797560544D0A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PRZYPOMNIJMY: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rozwój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Sustainable Development</a:t>
          </a:r>
          <a:r>
            <a:rPr lang="pl-PL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SD)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oznacza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taki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rozwój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zaspokaja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obecnego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pokolenia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kompromisów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wobec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0AE050FC-494F-4B42-A9CA-E2D4E01EAE58}" type="parTrans" cxnId="{7CC9B259-F61B-4FA3-B402-F5B143B3F688}">
      <dgm:prSet/>
      <dgm:spPr/>
      <dgm:t>
        <a:bodyPr/>
        <a:lstStyle/>
        <a:p>
          <a:endParaRPr lang="en-US"/>
        </a:p>
      </dgm:t>
    </dgm:pt>
    <dgm:pt modelId="{FD2200B7-1718-4EFB-BC5B-648ADDE609DB}" type="sibTrans" cxnId="{7CC9B259-F61B-4FA3-B402-F5B143B3F688}">
      <dgm:prSet/>
      <dgm:spPr/>
      <dgm:t>
        <a:bodyPr/>
        <a:lstStyle/>
        <a:p>
          <a:endParaRPr lang="en-US"/>
        </a:p>
      </dgm:t>
    </dgm:pt>
    <dgm:pt modelId="{EBDA519A-531A-4D4A-AE01-F4FB7461C82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Aby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rzetelnie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inicjatywy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stosuje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specjalistyczne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analityczne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3EB5E9FC-572D-4DF0-B67F-FFAE2721B014}" type="parTrans" cxnId="{185910FC-F69F-4645-A28F-29DF34E022D3}">
      <dgm:prSet/>
      <dgm:spPr/>
      <dgm:t>
        <a:bodyPr/>
        <a:lstStyle/>
        <a:p>
          <a:endParaRPr lang="en-US"/>
        </a:p>
      </dgm:t>
    </dgm:pt>
    <dgm:pt modelId="{5E32A50E-1E6D-4541-8A94-3D45CAF3F2ED}" type="sibTrans" cxnId="{185910FC-F69F-4645-A28F-29DF34E022D3}">
      <dgm:prSet/>
      <dgm:spPr/>
      <dgm:t>
        <a:bodyPr/>
        <a:lstStyle/>
        <a:p>
          <a:endParaRPr lang="en-US"/>
        </a:p>
      </dgm:t>
    </dgm:pt>
    <dgm:pt modelId="{899317C6-7065-48EF-8284-67A08CF2F2AF}" type="pres">
      <dgm:prSet presAssocID="{6EEFFEC7-6F6F-4453-8CFC-83A1F669B569}" presName="linear" presStyleCnt="0">
        <dgm:presLayoutVars>
          <dgm:animLvl val="lvl"/>
          <dgm:resizeHandles val="exact"/>
        </dgm:presLayoutVars>
      </dgm:prSet>
      <dgm:spPr/>
    </dgm:pt>
    <dgm:pt modelId="{66A427B1-A860-4D1E-9250-D7301997732E}" type="pres">
      <dgm:prSet presAssocID="{CA7ACA52-9E7A-46CD-BCE3-797560544D0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6B64759-F11E-4CE0-A272-20CF32A7407D}" type="pres">
      <dgm:prSet presAssocID="{FD2200B7-1718-4EFB-BC5B-648ADDE609DB}" presName="spacer" presStyleCnt="0"/>
      <dgm:spPr/>
    </dgm:pt>
    <dgm:pt modelId="{94B15ECC-8876-4FD7-9CDE-8ADAB8FD86EE}" type="pres">
      <dgm:prSet presAssocID="{EBDA519A-531A-4D4A-AE01-F4FB7461C82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CC9B259-F61B-4FA3-B402-F5B143B3F688}" srcId="{6EEFFEC7-6F6F-4453-8CFC-83A1F669B569}" destId="{CA7ACA52-9E7A-46CD-BCE3-797560544D0A}" srcOrd="0" destOrd="0" parTransId="{0AE050FC-494F-4B42-A9CA-E2D4E01EAE58}" sibTransId="{FD2200B7-1718-4EFB-BC5B-648ADDE609DB}"/>
    <dgm:cxn modelId="{049AB2C9-7554-42DE-8B03-0282F7B14D47}" type="presOf" srcId="{6EEFFEC7-6F6F-4453-8CFC-83A1F669B569}" destId="{899317C6-7065-48EF-8284-67A08CF2F2AF}" srcOrd="0" destOrd="0" presId="urn:microsoft.com/office/officeart/2005/8/layout/vList2"/>
    <dgm:cxn modelId="{F1DD94D0-2FBE-43D3-BF4B-7E0ADEBCABCB}" type="presOf" srcId="{EBDA519A-531A-4D4A-AE01-F4FB7461C821}" destId="{94B15ECC-8876-4FD7-9CDE-8ADAB8FD86EE}" srcOrd="0" destOrd="0" presId="urn:microsoft.com/office/officeart/2005/8/layout/vList2"/>
    <dgm:cxn modelId="{A80B9DDB-E09B-426C-9AB1-FC17A958C355}" type="presOf" srcId="{CA7ACA52-9E7A-46CD-BCE3-797560544D0A}" destId="{66A427B1-A860-4D1E-9250-D7301997732E}" srcOrd="0" destOrd="0" presId="urn:microsoft.com/office/officeart/2005/8/layout/vList2"/>
    <dgm:cxn modelId="{185910FC-F69F-4645-A28F-29DF34E022D3}" srcId="{6EEFFEC7-6F6F-4453-8CFC-83A1F669B569}" destId="{EBDA519A-531A-4D4A-AE01-F4FB7461C821}" srcOrd="1" destOrd="0" parTransId="{3EB5E9FC-572D-4DF0-B67F-FFAE2721B014}" sibTransId="{5E32A50E-1E6D-4541-8A94-3D45CAF3F2ED}"/>
    <dgm:cxn modelId="{4BFDA48E-A391-4047-A3BE-0CF2D182EDBA}" type="presParOf" srcId="{899317C6-7065-48EF-8284-67A08CF2F2AF}" destId="{66A427B1-A860-4D1E-9250-D7301997732E}" srcOrd="0" destOrd="0" presId="urn:microsoft.com/office/officeart/2005/8/layout/vList2"/>
    <dgm:cxn modelId="{0AD7F8A6-EF78-4150-AF6B-5C02601F1161}" type="presParOf" srcId="{899317C6-7065-48EF-8284-67A08CF2F2AF}" destId="{A6B64759-F11E-4CE0-A272-20CF32A7407D}" srcOrd="1" destOrd="0" presId="urn:microsoft.com/office/officeart/2005/8/layout/vList2"/>
    <dgm:cxn modelId="{9F275670-664A-4BA9-9673-296EC5267285}" type="presParOf" srcId="{899317C6-7065-48EF-8284-67A08CF2F2AF}" destId="{94B15ECC-8876-4FD7-9CDE-8ADAB8FD86E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E01C11-287F-4738-A245-398822048CDA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0D62337-7D02-48CD-85D5-217EB90B256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LCA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2B2921FC-ED51-48C4-9B53-504E7679CC83}" type="parTrans" cxnId="{93C1CF8A-AB01-4C06-AC4E-1340C9B2665D}">
      <dgm:prSet/>
      <dgm:spPr/>
      <dgm:t>
        <a:bodyPr/>
        <a:lstStyle/>
        <a:p>
          <a:endParaRPr lang="en-US"/>
        </a:p>
      </dgm:t>
    </dgm:pt>
    <dgm:pt modelId="{41537736-1E13-4522-9C44-DC4827D685F4}" type="sibTrans" cxnId="{93C1CF8A-AB01-4C06-AC4E-1340C9B2665D}">
      <dgm:prSet/>
      <dgm:spPr/>
      <dgm:t>
        <a:bodyPr/>
        <a:lstStyle/>
        <a:p>
          <a:endParaRPr lang="en-US"/>
        </a:p>
      </dgm:t>
    </dgm:pt>
    <dgm:pt modelId="{474DDCA3-6B24-434F-AB24-1042D8C6A8E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CBA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kiedy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chcemy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oszacować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ekonomiczne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31EF9455-2DD2-4EF2-93C2-6FD10A92B801}" type="parTrans" cxnId="{968AB28E-F144-46FA-B338-29531331D06D}">
      <dgm:prSet/>
      <dgm:spPr/>
      <dgm:t>
        <a:bodyPr/>
        <a:lstStyle/>
        <a:p>
          <a:endParaRPr lang="en-US"/>
        </a:p>
      </dgm:t>
    </dgm:pt>
    <dgm:pt modelId="{71A5F691-C48B-4236-A550-EDE93824EDC0}" type="sibTrans" cxnId="{968AB28E-F144-46FA-B338-29531331D06D}">
      <dgm:prSet/>
      <dgm:spPr/>
      <dgm:t>
        <a:bodyPr/>
        <a:lstStyle/>
        <a:p>
          <a:endParaRPr lang="en-US"/>
        </a:p>
      </dgm:t>
    </dgm:pt>
    <dgm:pt modelId="{9E4F76CB-6FB9-41A8-9E69-4E05244EABEA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ESG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całościowej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projektu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pod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kątem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SD.</a:t>
          </a:r>
        </a:p>
      </dgm:t>
    </dgm:pt>
    <dgm:pt modelId="{97C7E067-1A47-4B56-AA19-B1D2724AC7AC}" type="parTrans" cxnId="{0D2877F3-14B7-4CA3-AF0F-F2EB4A039F21}">
      <dgm:prSet/>
      <dgm:spPr/>
      <dgm:t>
        <a:bodyPr/>
        <a:lstStyle/>
        <a:p>
          <a:endParaRPr lang="en-US"/>
        </a:p>
      </dgm:t>
    </dgm:pt>
    <dgm:pt modelId="{4FB90407-9702-4536-8191-0535654A2CB7}" type="sibTrans" cxnId="{0D2877F3-14B7-4CA3-AF0F-F2EB4A039F21}">
      <dgm:prSet/>
      <dgm:spPr/>
      <dgm:t>
        <a:bodyPr/>
        <a:lstStyle/>
        <a:p>
          <a:endParaRPr lang="en-US"/>
        </a:p>
      </dgm:t>
    </dgm:pt>
    <dgm:pt modelId="{D98892BB-3E3B-457C-BC0A-D9DDF530BF78}" type="pres">
      <dgm:prSet presAssocID="{C6E01C11-287F-4738-A245-398822048CDA}" presName="linear" presStyleCnt="0">
        <dgm:presLayoutVars>
          <dgm:animLvl val="lvl"/>
          <dgm:resizeHandles val="exact"/>
        </dgm:presLayoutVars>
      </dgm:prSet>
      <dgm:spPr/>
    </dgm:pt>
    <dgm:pt modelId="{CD2A6247-6DE9-4053-A933-6B60DD9613D3}" type="pres">
      <dgm:prSet presAssocID="{20D62337-7D02-48CD-85D5-217EB90B256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098A752-13A1-492E-B7C9-7D18D9F3285C}" type="pres">
      <dgm:prSet presAssocID="{41537736-1E13-4522-9C44-DC4827D685F4}" presName="spacer" presStyleCnt="0"/>
      <dgm:spPr/>
    </dgm:pt>
    <dgm:pt modelId="{65636284-5E12-4C83-9AE3-F2AB637441F8}" type="pres">
      <dgm:prSet presAssocID="{474DDCA3-6B24-434F-AB24-1042D8C6A8E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75A2726-73D3-4E4B-A2F5-38C7A5631E25}" type="pres">
      <dgm:prSet presAssocID="{71A5F691-C48B-4236-A550-EDE93824EDC0}" presName="spacer" presStyleCnt="0"/>
      <dgm:spPr/>
    </dgm:pt>
    <dgm:pt modelId="{D5860882-97F4-4A84-9D53-F9DDC56AFE27}" type="pres">
      <dgm:prSet presAssocID="{9E4F76CB-6FB9-41A8-9E69-4E05244EABEA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D1AA922-0791-4C04-80D7-1BBC6AC89084}" type="presOf" srcId="{474DDCA3-6B24-434F-AB24-1042D8C6A8E3}" destId="{65636284-5E12-4C83-9AE3-F2AB637441F8}" srcOrd="0" destOrd="0" presId="urn:microsoft.com/office/officeart/2005/8/layout/vList2"/>
    <dgm:cxn modelId="{64F48F4C-622F-4CF2-99B2-1DB0902C4930}" type="presOf" srcId="{20D62337-7D02-48CD-85D5-217EB90B2563}" destId="{CD2A6247-6DE9-4053-A933-6B60DD9613D3}" srcOrd="0" destOrd="0" presId="urn:microsoft.com/office/officeart/2005/8/layout/vList2"/>
    <dgm:cxn modelId="{305CED4F-DB35-4527-A51C-D97D2C615EF6}" type="presOf" srcId="{C6E01C11-287F-4738-A245-398822048CDA}" destId="{D98892BB-3E3B-457C-BC0A-D9DDF530BF78}" srcOrd="0" destOrd="0" presId="urn:microsoft.com/office/officeart/2005/8/layout/vList2"/>
    <dgm:cxn modelId="{93C1CF8A-AB01-4C06-AC4E-1340C9B2665D}" srcId="{C6E01C11-287F-4738-A245-398822048CDA}" destId="{20D62337-7D02-48CD-85D5-217EB90B2563}" srcOrd="0" destOrd="0" parTransId="{2B2921FC-ED51-48C4-9B53-504E7679CC83}" sibTransId="{41537736-1E13-4522-9C44-DC4827D685F4}"/>
    <dgm:cxn modelId="{968AB28E-F144-46FA-B338-29531331D06D}" srcId="{C6E01C11-287F-4738-A245-398822048CDA}" destId="{474DDCA3-6B24-434F-AB24-1042D8C6A8E3}" srcOrd="1" destOrd="0" parTransId="{31EF9455-2DD2-4EF2-93C2-6FD10A92B801}" sibTransId="{71A5F691-C48B-4236-A550-EDE93824EDC0}"/>
    <dgm:cxn modelId="{233F96A3-8A03-4620-B496-9340F7BB7B07}" type="presOf" srcId="{9E4F76CB-6FB9-41A8-9E69-4E05244EABEA}" destId="{D5860882-97F4-4A84-9D53-F9DDC56AFE27}" srcOrd="0" destOrd="0" presId="urn:microsoft.com/office/officeart/2005/8/layout/vList2"/>
    <dgm:cxn modelId="{0D2877F3-14B7-4CA3-AF0F-F2EB4A039F21}" srcId="{C6E01C11-287F-4738-A245-398822048CDA}" destId="{9E4F76CB-6FB9-41A8-9E69-4E05244EABEA}" srcOrd="2" destOrd="0" parTransId="{97C7E067-1A47-4B56-AA19-B1D2724AC7AC}" sibTransId="{4FB90407-9702-4536-8191-0535654A2CB7}"/>
    <dgm:cxn modelId="{7025E086-743C-4B68-92C2-05AB355F65EE}" type="presParOf" srcId="{D98892BB-3E3B-457C-BC0A-D9DDF530BF78}" destId="{CD2A6247-6DE9-4053-A933-6B60DD9613D3}" srcOrd="0" destOrd="0" presId="urn:microsoft.com/office/officeart/2005/8/layout/vList2"/>
    <dgm:cxn modelId="{D00FA808-E459-4DC2-BC7F-66E786899A71}" type="presParOf" srcId="{D98892BB-3E3B-457C-BC0A-D9DDF530BF78}" destId="{3098A752-13A1-492E-B7C9-7D18D9F3285C}" srcOrd="1" destOrd="0" presId="urn:microsoft.com/office/officeart/2005/8/layout/vList2"/>
    <dgm:cxn modelId="{381A9802-219A-4B78-9ED6-C2D3694F53B6}" type="presParOf" srcId="{D98892BB-3E3B-457C-BC0A-D9DDF530BF78}" destId="{65636284-5E12-4C83-9AE3-F2AB637441F8}" srcOrd="2" destOrd="0" presId="urn:microsoft.com/office/officeart/2005/8/layout/vList2"/>
    <dgm:cxn modelId="{7A1F02A9-8DA1-43E1-9CB4-086CF839552B}" type="presParOf" srcId="{D98892BB-3E3B-457C-BC0A-D9DDF530BF78}" destId="{675A2726-73D3-4E4B-A2F5-38C7A5631E25}" srcOrd="3" destOrd="0" presId="urn:microsoft.com/office/officeart/2005/8/layout/vList2"/>
    <dgm:cxn modelId="{9D70A41D-D1FD-40E8-A5C4-F62C24B541A3}" type="presParOf" srcId="{D98892BB-3E3B-457C-BC0A-D9DDF530BF78}" destId="{D5860882-97F4-4A84-9D53-F9DDC56AFE2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E7B964-7C14-4C1C-9894-7EE16AFCE93A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9C35529-4DB1-4D62-8B0F-3B63CB2D9C2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Dzięki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rzetelnej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uniknąć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powierzchownego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podejścia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346591B2-F700-4814-86CA-349151CA1004}" type="parTrans" cxnId="{A98C6E35-0399-4F43-94D9-13B77E2B431D}">
      <dgm:prSet/>
      <dgm:spPr/>
      <dgm:t>
        <a:bodyPr/>
        <a:lstStyle/>
        <a:p>
          <a:endParaRPr lang="en-US"/>
        </a:p>
      </dgm:t>
    </dgm:pt>
    <dgm:pt modelId="{FE00983B-873A-4D2C-9D24-EAB55B210860}" type="sibTrans" cxnId="{A98C6E35-0399-4F43-94D9-13B77E2B431D}">
      <dgm:prSet/>
      <dgm:spPr/>
      <dgm:t>
        <a:bodyPr/>
        <a:lstStyle/>
        <a:p>
          <a:endParaRPr lang="en-US"/>
        </a:p>
      </dgm:t>
    </dgm:pt>
    <dgm:pt modelId="{F903A206-6503-4A3F-87F2-3BDED429DBB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oparciu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jedynie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intencje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deklaracje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791D4A78-78DE-4095-B47F-02B51431EA97}" type="parTrans" cxnId="{7F36AE01-EC6B-431F-B548-9417A552CC1D}">
      <dgm:prSet/>
      <dgm:spPr/>
      <dgm:t>
        <a:bodyPr/>
        <a:lstStyle/>
        <a:p>
          <a:endParaRPr lang="en-US"/>
        </a:p>
      </dgm:t>
    </dgm:pt>
    <dgm:pt modelId="{C4489036-9C12-48D8-8930-5EDACA6DB18A}" type="sibTrans" cxnId="{7F36AE01-EC6B-431F-B548-9417A552CC1D}">
      <dgm:prSet/>
      <dgm:spPr/>
      <dgm:t>
        <a:bodyPr/>
        <a:lstStyle/>
        <a:p>
          <a:endParaRPr lang="en-US"/>
        </a:p>
      </dgm:t>
    </dgm:pt>
    <dgm:pt modelId="{B8D9A9D2-A838-450E-836D-A8977775923E}" type="pres">
      <dgm:prSet presAssocID="{00E7B964-7C14-4C1C-9894-7EE16AFCE93A}" presName="vert0" presStyleCnt="0">
        <dgm:presLayoutVars>
          <dgm:dir/>
          <dgm:animOne val="branch"/>
          <dgm:animLvl val="lvl"/>
        </dgm:presLayoutVars>
      </dgm:prSet>
      <dgm:spPr/>
    </dgm:pt>
    <dgm:pt modelId="{CEF85E05-C3B1-4A5E-8C84-6BB5C405A38D}" type="pres">
      <dgm:prSet presAssocID="{99C35529-4DB1-4D62-8B0F-3B63CB2D9C21}" presName="thickLine" presStyleLbl="alignNode1" presStyleIdx="0" presStyleCnt="2"/>
      <dgm:spPr/>
    </dgm:pt>
    <dgm:pt modelId="{23A839DD-EEA7-40C4-A092-C8C6A2693DED}" type="pres">
      <dgm:prSet presAssocID="{99C35529-4DB1-4D62-8B0F-3B63CB2D9C21}" presName="horz1" presStyleCnt="0"/>
      <dgm:spPr/>
    </dgm:pt>
    <dgm:pt modelId="{0BD3EBF3-4F55-4028-80B1-F6E6E26CC850}" type="pres">
      <dgm:prSet presAssocID="{99C35529-4DB1-4D62-8B0F-3B63CB2D9C21}" presName="tx1" presStyleLbl="revTx" presStyleIdx="0" presStyleCnt="2"/>
      <dgm:spPr/>
    </dgm:pt>
    <dgm:pt modelId="{30EC8929-8AF0-46E2-A504-4A7F7E858258}" type="pres">
      <dgm:prSet presAssocID="{99C35529-4DB1-4D62-8B0F-3B63CB2D9C21}" presName="vert1" presStyleCnt="0"/>
      <dgm:spPr/>
    </dgm:pt>
    <dgm:pt modelId="{A4823D37-F90C-4E4A-A6CE-883960DF441F}" type="pres">
      <dgm:prSet presAssocID="{F903A206-6503-4A3F-87F2-3BDED429DBB0}" presName="thickLine" presStyleLbl="alignNode1" presStyleIdx="1" presStyleCnt="2"/>
      <dgm:spPr/>
    </dgm:pt>
    <dgm:pt modelId="{4B1BB236-C353-469F-AC28-B9829E7818AF}" type="pres">
      <dgm:prSet presAssocID="{F903A206-6503-4A3F-87F2-3BDED429DBB0}" presName="horz1" presStyleCnt="0"/>
      <dgm:spPr/>
    </dgm:pt>
    <dgm:pt modelId="{4D5AC4EF-79D6-4767-BD0E-721A59A34BD5}" type="pres">
      <dgm:prSet presAssocID="{F903A206-6503-4A3F-87F2-3BDED429DBB0}" presName="tx1" presStyleLbl="revTx" presStyleIdx="1" presStyleCnt="2"/>
      <dgm:spPr/>
    </dgm:pt>
    <dgm:pt modelId="{7DAC6189-6D9C-421D-B2EE-6E6BA8034050}" type="pres">
      <dgm:prSet presAssocID="{F903A206-6503-4A3F-87F2-3BDED429DBB0}" presName="vert1" presStyleCnt="0"/>
      <dgm:spPr/>
    </dgm:pt>
  </dgm:ptLst>
  <dgm:cxnLst>
    <dgm:cxn modelId="{7F36AE01-EC6B-431F-B548-9417A552CC1D}" srcId="{00E7B964-7C14-4C1C-9894-7EE16AFCE93A}" destId="{F903A206-6503-4A3F-87F2-3BDED429DBB0}" srcOrd="1" destOrd="0" parTransId="{791D4A78-78DE-4095-B47F-02B51431EA97}" sibTransId="{C4489036-9C12-48D8-8930-5EDACA6DB18A}"/>
    <dgm:cxn modelId="{30B30C03-A1C9-40F0-A406-A90B8DB69589}" type="presOf" srcId="{00E7B964-7C14-4C1C-9894-7EE16AFCE93A}" destId="{B8D9A9D2-A838-450E-836D-A8977775923E}" srcOrd="0" destOrd="0" presId="urn:microsoft.com/office/officeart/2008/layout/LinedList"/>
    <dgm:cxn modelId="{4E85D106-7C82-4581-BEFE-2782E6863EAF}" type="presOf" srcId="{F903A206-6503-4A3F-87F2-3BDED429DBB0}" destId="{4D5AC4EF-79D6-4767-BD0E-721A59A34BD5}" srcOrd="0" destOrd="0" presId="urn:microsoft.com/office/officeart/2008/layout/LinedList"/>
    <dgm:cxn modelId="{A98C6E35-0399-4F43-94D9-13B77E2B431D}" srcId="{00E7B964-7C14-4C1C-9894-7EE16AFCE93A}" destId="{99C35529-4DB1-4D62-8B0F-3B63CB2D9C21}" srcOrd="0" destOrd="0" parTransId="{346591B2-F700-4814-86CA-349151CA1004}" sibTransId="{FE00983B-873A-4D2C-9D24-EAB55B210860}"/>
    <dgm:cxn modelId="{56F8BE95-EFAD-488B-9589-516F0EF1D313}" type="presOf" srcId="{99C35529-4DB1-4D62-8B0F-3B63CB2D9C21}" destId="{0BD3EBF3-4F55-4028-80B1-F6E6E26CC850}" srcOrd="0" destOrd="0" presId="urn:microsoft.com/office/officeart/2008/layout/LinedList"/>
    <dgm:cxn modelId="{9D43447F-DFD8-4BE6-BA44-819B4A578BBA}" type="presParOf" srcId="{B8D9A9D2-A838-450E-836D-A8977775923E}" destId="{CEF85E05-C3B1-4A5E-8C84-6BB5C405A38D}" srcOrd="0" destOrd="0" presId="urn:microsoft.com/office/officeart/2008/layout/LinedList"/>
    <dgm:cxn modelId="{27EB61A8-2D0A-4FC3-A194-B3268A5E56B8}" type="presParOf" srcId="{B8D9A9D2-A838-450E-836D-A8977775923E}" destId="{23A839DD-EEA7-40C4-A092-C8C6A2693DED}" srcOrd="1" destOrd="0" presId="urn:microsoft.com/office/officeart/2008/layout/LinedList"/>
    <dgm:cxn modelId="{7A778FE8-42FC-42C9-AD02-06177FEB3B50}" type="presParOf" srcId="{23A839DD-EEA7-40C4-A092-C8C6A2693DED}" destId="{0BD3EBF3-4F55-4028-80B1-F6E6E26CC850}" srcOrd="0" destOrd="0" presId="urn:microsoft.com/office/officeart/2008/layout/LinedList"/>
    <dgm:cxn modelId="{AFD7162C-9892-447F-BBC7-A9D3A955F030}" type="presParOf" srcId="{23A839DD-EEA7-40C4-A092-C8C6A2693DED}" destId="{30EC8929-8AF0-46E2-A504-4A7F7E858258}" srcOrd="1" destOrd="0" presId="urn:microsoft.com/office/officeart/2008/layout/LinedList"/>
    <dgm:cxn modelId="{AFFF5C5E-910D-4E00-83CF-003136F03906}" type="presParOf" srcId="{B8D9A9D2-A838-450E-836D-A8977775923E}" destId="{A4823D37-F90C-4E4A-A6CE-883960DF441F}" srcOrd="2" destOrd="0" presId="urn:microsoft.com/office/officeart/2008/layout/LinedList"/>
    <dgm:cxn modelId="{59769B9C-BB8E-4AD4-B9DC-FFB5DDBBDCFE}" type="presParOf" srcId="{B8D9A9D2-A838-450E-836D-A8977775923E}" destId="{4B1BB236-C353-469F-AC28-B9829E7818AF}" srcOrd="3" destOrd="0" presId="urn:microsoft.com/office/officeart/2008/layout/LinedList"/>
    <dgm:cxn modelId="{E4336E01-C22B-4C48-9581-3391ADA5A60A}" type="presParOf" srcId="{4B1BB236-C353-469F-AC28-B9829E7818AF}" destId="{4D5AC4EF-79D6-4767-BD0E-721A59A34BD5}" srcOrd="0" destOrd="0" presId="urn:microsoft.com/office/officeart/2008/layout/LinedList"/>
    <dgm:cxn modelId="{D891AB17-9FA2-46FE-A02F-7F068AB95DA8}" type="presParOf" srcId="{4B1BB236-C353-469F-AC28-B9829E7818AF}" destId="{7DAC6189-6D9C-421D-B2EE-6E6BA803405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A427B1-A860-4D1E-9250-D7301997732E}">
      <dsp:nvSpPr>
        <dsp:cNvPr id="0" name=""/>
        <dsp:cNvSpPr/>
      </dsp:nvSpPr>
      <dsp:spPr>
        <a:xfrm>
          <a:off x="0" y="198557"/>
          <a:ext cx="5528075" cy="22066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PRZYPOMNIJMY: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rozwój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300" i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Sustainable Development</a:t>
          </a:r>
          <a:r>
            <a:rPr lang="pl-PL" sz="2300" i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SD)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oznacza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taki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rozwój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zaspokaja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obecnego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pokolenia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bez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kompromisów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wobec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przyszłych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07718" y="306275"/>
        <a:ext cx="5312639" cy="1991184"/>
      </dsp:txXfrm>
    </dsp:sp>
    <dsp:sp modelId="{94B15ECC-8876-4FD7-9CDE-8ADAB8FD86EE}">
      <dsp:nvSpPr>
        <dsp:cNvPr id="0" name=""/>
        <dsp:cNvSpPr/>
      </dsp:nvSpPr>
      <dsp:spPr>
        <a:xfrm>
          <a:off x="0" y="2471417"/>
          <a:ext cx="5528075" cy="220662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Aby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rzetelnie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ocenić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inicjatywy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tego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obszaru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stosuje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specjalistyczne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analityczne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07718" y="2579135"/>
        <a:ext cx="5312639" cy="1991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2A6247-6DE9-4053-A933-6B60DD9613D3}">
      <dsp:nvSpPr>
        <dsp:cNvPr id="0" name=""/>
        <dsp:cNvSpPr/>
      </dsp:nvSpPr>
      <dsp:spPr>
        <a:xfrm>
          <a:off x="0" y="492595"/>
          <a:ext cx="5846500" cy="12121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LCA –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gdy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celem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środowiskowego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59171" y="551766"/>
        <a:ext cx="5728158" cy="1093778"/>
      </dsp:txXfrm>
    </dsp:sp>
    <dsp:sp modelId="{65636284-5E12-4C83-9AE3-F2AB637441F8}">
      <dsp:nvSpPr>
        <dsp:cNvPr id="0" name=""/>
        <dsp:cNvSpPr/>
      </dsp:nvSpPr>
      <dsp:spPr>
        <a:xfrm>
          <a:off x="0" y="1785355"/>
          <a:ext cx="5846500" cy="1212120"/>
        </a:xfrm>
        <a:prstGeom prst="roundRect">
          <a:avLst/>
        </a:prstGeom>
        <a:gradFill rotWithShape="0">
          <a:gsLst>
            <a:gs pos="0">
              <a:schemeClr val="accent5">
                <a:hueOff val="-4525601"/>
                <a:satOff val="16385"/>
                <a:lumOff val="-656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25601"/>
                <a:satOff val="16385"/>
                <a:lumOff val="-656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25601"/>
                <a:satOff val="16385"/>
                <a:lumOff val="-656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CBA –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kiedy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chcemy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oszacować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koszty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korzyści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ekonomiczne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59171" y="1844526"/>
        <a:ext cx="5728158" cy="1093778"/>
      </dsp:txXfrm>
    </dsp:sp>
    <dsp:sp modelId="{D5860882-97F4-4A84-9D53-F9DDC56AFE27}">
      <dsp:nvSpPr>
        <dsp:cNvPr id="0" name=""/>
        <dsp:cNvSpPr/>
      </dsp:nvSpPr>
      <dsp:spPr>
        <a:xfrm>
          <a:off x="0" y="3078116"/>
          <a:ext cx="5846500" cy="1212120"/>
        </a:xfrm>
        <a:prstGeom prst="roundRect">
          <a:avLst/>
        </a:prstGeom>
        <a:gradFill rotWithShape="0">
          <a:gsLst>
            <a:gs pos="0">
              <a:schemeClr val="accent5">
                <a:hueOff val="-9051203"/>
                <a:satOff val="32769"/>
                <a:lumOff val="-131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051203"/>
                <a:satOff val="32769"/>
                <a:lumOff val="-131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051203"/>
                <a:satOff val="32769"/>
                <a:lumOff val="-131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ESG –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całościowej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ocenie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projektu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pod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kątem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SD.</a:t>
          </a:r>
        </a:p>
      </dsp:txBody>
      <dsp:txXfrm>
        <a:off x="59171" y="3137287"/>
        <a:ext cx="5728158" cy="10937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85E05-C3B1-4A5E-8C84-6BB5C405A38D}">
      <dsp:nvSpPr>
        <dsp:cNvPr id="0" name=""/>
        <dsp:cNvSpPr/>
      </dsp:nvSpPr>
      <dsp:spPr>
        <a:xfrm>
          <a:off x="0" y="0"/>
          <a:ext cx="58465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D3EBF3-4F55-4028-80B1-F6E6E26CC850}">
      <dsp:nvSpPr>
        <dsp:cNvPr id="0" name=""/>
        <dsp:cNvSpPr/>
      </dsp:nvSpPr>
      <dsp:spPr>
        <a:xfrm>
          <a:off x="0" y="0"/>
          <a:ext cx="5846500" cy="2391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Dzięki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rzetelnej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analizie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uniknąć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powierzchownego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podejścia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0"/>
        <a:ext cx="5846500" cy="2391416"/>
      </dsp:txXfrm>
    </dsp:sp>
    <dsp:sp modelId="{A4823D37-F90C-4E4A-A6CE-883960DF441F}">
      <dsp:nvSpPr>
        <dsp:cNvPr id="0" name=""/>
        <dsp:cNvSpPr/>
      </dsp:nvSpPr>
      <dsp:spPr>
        <a:xfrm>
          <a:off x="0" y="2391416"/>
          <a:ext cx="58465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5AC4EF-79D6-4767-BD0E-721A59A34BD5}">
      <dsp:nvSpPr>
        <dsp:cNvPr id="0" name=""/>
        <dsp:cNvSpPr/>
      </dsp:nvSpPr>
      <dsp:spPr>
        <a:xfrm>
          <a:off x="0" y="2391416"/>
          <a:ext cx="5846500" cy="2391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ona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podejmować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oparciu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jedynie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intencje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deklaracje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2391416"/>
        <a:ext cx="5846500" cy="2391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C53932-E7BE-E45E-63AB-1100DC678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9BCE7D0-B822-1544-7077-0F1A6754C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4113-F571-43A9-AF1B-CDFBE46AA7B1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9A9DCCC-703A-D25E-C47A-16E8D91FE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B4ECBB0-4723-7431-D7A0-397A4C7B4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5913-3149-4E1D-A598-6C85FAB906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4594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Ocena działań w obszarze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ctr">
            <a:normAutofit/>
          </a:bodyPr>
          <a:lstStyle/>
          <a:p>
            <a:pPr algn="r"/>
            <a:r>
              <a:rPr lang="pl-PL" sz="3508" dirty="0"/>
              <a:t>Dlaczego analiza działań SD jest ważna</a:t>
            </a:r>
            <a:endParaRPr lang="pl-PL" sz="3508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42C92C7-DA9B-C93B-76BC-C0F9DD17B3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577593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lang="pl-PL" sz="3596" dirty="0"/>
              <a:t>Nowe kierunki w ocenie działań zrównoważonych</a:t>
            </a:r>
          </a:p>
        </p:txBody>
      </p:sp>
      <p:pic>
        <p:nvPicPr>
          <p:cNvPr id="5" name="Picture 4" descr="Urządzenie przenośne z aplikacjami">
            <a:extLst>
              <a:ext uri="{FF2B5EF4-FFF2-40B4-BE49-F238E27FC236}">
                <a16:creationId xmlns:a16="http://schemas.microsoft.com/office/drawing/2014/main" id="{173A44A3-83D9-A19B-FDFE-9A155F67BE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701" r="5130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754" dirty="0"/>
              <a:t>Nowoczesne technologie, takie jak big data czy analiza predykcyjna, wspierają rozwój metod oceny działań SD.</a:t>
            </a:r>
          </a:p>
          <a:p>
            <a:pPr marL="0" indent="0">
              <a:buNone/>
            </a:pPr>
            <a:r>
              <a:rPr lang="pl-PL" sz="1754" dirty="0"/>
              <a:t>Automatyzacja zbierania danych i dynamiczne modele oceny będą coraz częściej wspierać polityki zrównoważonego rozwoju.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337055"/>
            <a:ext cx="3026667" cy="4885564"/>
          </a:xfrm>
        </p:spPr>
        <p:txBody>
          <a:bodyPr anchor="ctr">
            <a:normAutofit/>
          </a:bodyPr>
          <a:lstStyle/>
          <a:p>
            <a:r>
              <a:rPr lang="pl-PL" sz="2719" dirty="0"/>
              <a:t>Ocena działań w obszarze zrównoważonego rozwoju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79FDCD8-6F9D-6B0E-2D08-12F38ACFDD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112140"/>
              </p:ext>
            </p:extLst>
          </p:nvPr>
        </p:nvGraphicFramePr>
        <p:xfrm>
          <a:off x="4592619" y="1346023"/>
          <a:ext cx="5528075" cy="4876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1" y="1748787"/>
            <a:ext cx="3452826" cy="3653395"/>
          </a:xfrm>
        </p:spPr>
        <p:txBody>
          <a:bodyPr anchor="ctr">
            <a:normAutofit/>
          </a:bodyPr>
          <a:lstStyle/>
          <a:p>
            <a:r>
              <a:rPr lang="pl-PL" dirty="0"/>
              <a:t>Jak ocenić, czy działanie jest zrównoważone?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400" dirty="0" err="1"/>
              <a:t>Ocena</a:t>
            </a:r>
            <a:r>
              <a:rPr sz="2400" dirty="0"/>
              <a:t> </a:t>
            </a:r>
            <a:r>
              <a:rPr sz="2400" dirty="0" err="1"/>
              <a:t>działań</a:t>
            </a:r>
            <a:r>
              <a:rPr sz="2400" dirty="0"/>
              <a:t> w </a:t>
            </a:r>
            <a:r>
              <a:rPr sz="2400" dirty="0" err="1"/>
              <a:t>ramach</a:t>
            </a:r>
            <a:r>
              <a:rPr sz="2400" dirty="0"/>
              <a:t> SD </a:t>
            </a:r>
            <a:r>
              <a:rPr sz="2400" dirty="0" err="1"/>
              <a:t>wymaga</a:t>
            </a:r>
            <a:r>
              <a:rPr sz="2400" dirty="0"/>
              <a:t> </a:t>
            </a:r>
            <a:r>
              <a:rPr sz="2400" dirty="0" err="1"/>
              <a:t>analizy</a:t>
            </a:r>
            <a:r>
              <a:rPr sz="2400" dirty="0"/>
              <a:t> ich </a:t>
            </a:r>
            <a:r>
              <a:rPr sz="2400" dirty="0" err="1"/>
              <a:t>wpływu</a:t>
            </a:r>
            <a:r>
              <a:rPr sz="2400" dirty="0"/>
              <a:t> </a:t>
            </a:r>
            <a:r>
              <a:rPr sz="2400" dirty="0" err="1"/>
              <a:t>na</a:t>
            </a:r>
            <a:r>
              <a:rPr sz="2400" dirty="0"/>
              <a:t> </a:t>
            </a:r>
            <a:r>
              <a:rPr sz="2400" dirty="0" err="1"/>
              <a:t>środowisko</a:t>
            </a:r>
            <a:r>
              <a:rPr sz="2400" dirty="0"/>
              <a:t>, </a:t>
            </a:r>
            <a:r>
              <a:rPr sz="2400" dirty="0" err="1"/>
              <a:t>społeczeństwo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ekonomię</a:t>
            </a:r>
            <a:r>
              <a:rPr sz="2400" dirty="0"/>
              <a:t>. </a:t>
            </a:r>
            <a:r>
              <a:rPr sz="2400" dirty="0" err="1"/>
              <a:t>Pomocne</a:t>
            </a:r>
            <a:r>
              <a:rPr sz="2400" dirty="0"/>
              <a:t> </a:t>
            </a:r>
            <a:r>
              <a:rPr sz="2400" dirty="0" err="1"/>
              <a:t>są</a:t>
            </a:r>
            <a:r>
              <a:rPr sz="2400" dirty="0"/>
              <a:t> </a:t>
            </a:r>
            <a:r>
              <a:rPr sz="2400" dirty="0" err="1"/>
              <a:t>przy</a:t>
            </a:r>
            <a:r>
              <a:rPr sz="2400" dirty="0"/>
              <a:t> </a:t>
            </a:r>
            <a:r>
              <a:rPr sz="2400" dirty="0" err="1"/>
              <a:t>tym</a:t>
            </a:r>
            <a:r>
              <a:rPr sz="2400" dirty="0"/>
              <a:t> </a:t>
            </a:r>
            <a:r>
              <a:rPr sz="2400" dirty="0" err="1"/>
              <a:t>metody</a:t>
            </a:r>
            <a:r>
              <a:rPr sz="2400" dirty="0"/>
              <a:t> </a:t>
            </a:r>
            <a:r>
              <a:rPr sz="2400" dirty="0" err="1"/>
              <a:t>takie</a:t>
            </a:r>
            <a:r>
              <a:rPr sz="2400" dirty="0"/>
              <a:t> jak:</a:t>
            </a:r>
            <a:endParaRPr lang="pl-PL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sz="2400" dirty="0" err="1"/>
              <a:t>analiza</a:t>
            </a:r>
            <a:r>
              <a:rPr sz="2400" dirty="0"/>
              <a:t> </a:t>
            </a:r>
            <a:r>
              <a:rPr sz="2400" dirty="0" err="1"/>
              <a:t>cyklu</a:t>
            </a:r>
            <a:r>
              <a:rPr sz="2400" dirty="0"/>
              <a:t> </a:t>
            </a:r>
            <a:r>
              <a:rPr sz="2400" dirty="0" err="1"/>
              <a:t>życia</a:t>
            </a:r>
            <a:r>
              <a:rPr sz="2400" dirty="0"/>
              <a:t> (LCA),</a:t>
            </a:r>
            <a:endParaRPr lang="pl-PL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sz="2400" dirty="0" err="1"/>
              <a:t>analiza</a:t>
            </a:r>
            <a:r>
              <a:rPr sz="2400" dirty="0"/>
              <a:t> </a:t>
            </a:r>
            <a:r>
              <a:rPr sz="2400" dirty="0" err="1"/>
              <a:t>kosztów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korzyści</a:t>
            </a:r>
            <a:r>
              <a:rPr sz="2400" dirty="0"/>
              <a:t> (CBA)</a:t>
            </a:r>
            <a:r>
              <a:rPr lang="pl-PL" sz="2400" dirty="0"/>
              <a:t>,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sz="2400" dirty="0" err="1"/>
              <a:t>wskaźniki</a:t>
            </a:r>
            <a:r>
              <a:rPr sz="2400" dirty="0"/>
              <a:t> ESG.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1" y="1748787"/>
            <a:ext cx="3452826" cy="3653395"/>
          </a:xfrm>
        </p:spPr>
        <p:txBody>
          <a:bodyPr anchor="ctr">
            <a:normAutofit/>
          </a:bodyPr>
          <a:lstStyle/>
          <a:p>
            <a:r>
              <a:rPr lang="pl-PL" dirty="0"/>
              <a:t>Metoda 1: Analiza cyklu życia (LCA)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907" y="1492638"/>
            <a:ext cx="4610843" cy="4287731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600" dirty="0"/>
              <a:t>LCA to </a:t>
            </a:r>
            <a:r>
              <a:rPr sz="2600" dirty="0" err="1"/>
              <a:t>metoda</a:t>
            </a:r>
            <a:r>
              <a:rPr sz="2600" dirty="0"/>
              <a:t> </a:t>
            </a:r>
            <a:r>
              <a:rPr sz="2600" dirty="0" err="1"/>
              <a:t>oceny</a:t>
            </a:r>
            <a:r>
              <a:rPr sz="2600" dirty="0"/>
              <a:t> </a:t>
            </a:r>
            <a:r>
              <a:rPr sz="2600" dirty="0" err="1"/>
              <a:t>wpływu</a:t>
            </a:r>
            <a:r>
              <a:rPr sz="2600" dirty="0"/>
              <a:t> </a:t>
            </a:r>
            <a:r>
              <a:rPr sz="2600" dirty="0" err="1"/>
              <a:t>środowiskowego</a:t>
            </a:r>
            <a:r>
              <a:rPr sz="2600" dirty="0"/>
              <a:t> </a:t>
            </a:r>
            <a:r>
              <a:rPr sz="2600" dirty="0" err="1"/>
              <a:t>produktu</a:t>
            </a:r>
            <a:r>
              <a:rPr sz="2600" dirty="0"/>
              <a:t> </a:t>
            </a:r>
            <a:r>
              <a:rPr sz="2600" dirty="0" err="1"/>
              <a:t>lub</a:t>
            </a:r>
            <a:r>
              <a:rPr sz="2600" dirty="0"/>
              <a:t> </a:t>
            </a:r>
            <a:r>
              <a:rPr sz="2600" dirty="0" err="1"/>
              <a:t>procesu</a:t>
            </a:r>
            <a:r>
              <a:rPr sz="2600" dirty="0"/>
              <a:t> – od </a:t>
            </a:r>
            <a:r>
              <a:rPr sz="2600" dirty="0" err="1"/>
              <a:t>pozyskania</a:t>
            </a:r>
            <a:r>
              <a:rPr sz="2600" dirty="0"/>
              <a:t> </a:t>
            </a:r>
            <a:r>
              <a:rPr sz="2600" dirty="0" err="1"/>
              <a:t>surowców</a:t>
            </a:r>
            <a:r>
              <a:rPr sz="2600" dirty="0"/>
              <a:t> po </a:t>
            </a:r>
            <a:r>
              <a:rPr sz="2600" dirty="0" err="1"/>
              <a:t>jego</a:t>
            </a:r>
            <a:r>
              <a:rPr sz="2600" dirty="0"/>
              <a:t> </a:t>
            </a:r>
            <a:r>
              <a:rPr sz="2600" dirty="0" err="1"/>
              <a:t>utylizację</a:t>
            </a:r>
            <a:r>
              <a:rPr sz="2600" dirty="0"/>
              <a:t>.</a:t>
            </a:r>
            <a:endParaRPr lang="pl-PL" sz="26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600" dirty="0" err="1"/>
              <a:t>Przykład</a:t>
            </a:r>
            <a:r>
              <a:rPr sz="2600" dirty="0"/>
              <a:t>: </a:t>
            </a:r>
            <a:r>
              <a:rPr sz="2600" dirty="0" err="1"/>
              <a:t>porównanie</a:t>
            </a:r>
            <a:r>
              <a:rPr sz="2600" dirty="0"/>
              <a:t> </a:t>
            </a:r>
            <a:r>
              <a:rPr sz="2600" dirty="0" err="1"/>
              <a:t>butelki</a:t>
            </a:r>
            <a:r>
              <a:rPr sz="2600" dirty="0"/>
              <a:t> </a:t>
            </a:r>
            <a:r>
              <a:rPr sz="2600" dirty="0" err="1"/>
              <a:t>plastikowej</a:t>
            </a:r>
            <a:r>
              <a:rPr sz="2600" dirty="0"/>
              <a:t> </a:t>
            </a:r>
            <a:r>
              <a:rPr sz="2600" dirty="0" err="1"/>
              <a:t>i</a:t>
            </a:r>
            <a:r>
              <a:rPr sz="2600" dirty="0"/>
              <a:t> </a:t>
            </a:r>
            <a:r>
              <a:rPr sz="2600" dirty="0" err="1"/>
              <a:t>szklanej</a:t>
            </a:r>
            <a:r>
              <a:rPr sz="2600" dirty="0"/>
              <a:t> pod </a:t>
            </a:r>
            <a:r>
              <a:rPr sz="2600" dirty="0" err="1"/>
              <a:t>względem</a:t>
            </a:r>
            <a:r>
              <a:rPr sz="2600" dirty="0"/>
              <a:t> </a:t>
            </a:r>
            <a:r>
              <a:rPr sz="2600" dirty="0" err="1"/>
              <a:t>emisji</a:t>
            </a:r>
            <a:r>
              <a:rPr sz="2600" dirty="0"/>
              <a:t> CO₂ w </a:t>
            </a:r>
            <a:r>
              <a:rPr sz="2600" dirty="0" err="1"/>
              <a:t>całym</a:t>
            </a:r>
            <a:r>
              <a:rPr sz="2600" dirty="0"/>
              <a:t> </a:t>
            </a:r>
            <a:r>
              <a:rPr sz="2600" dirty="0" err="1"/>
              <a:t>cyklu</a:t>
            </a:r>
            <a:r>
              <a:rPr sz="2600" dirty="0"/>
              <a:t> </a:t>
            </a:r>
            <a:r>
              <a:rPr sz="2600" dirty="0" err="1"/>
              <a:t>życia</a:t>
            </a:r>
            <a:r>
              <a:rPr sz="260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9475" y="1340674"/>
            <a:ext cx="3918044" cy="2683951"/>
          </a:xfrm>
        </p:spPr>
        <p:txBody>
          <a:bodyPr vert="horz" lIns="80189" tIns="40094" rIns="80189" bIns="40094" rtlCol="0" anchor="ctr" anchorCtr="0"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473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Porównanie</a:t>
            </a:r>
            <a:r>
              <a:rPr lang="en-US" sz="4473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4473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śladu</a:t>
            </a:r>
            <a:r>
              <a:rPr lang="en-US" sz="4473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4473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węglowego</a:t>
            </a:r>
            <a:r>
              <a:rPr lang="en-US" sz="4473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LCA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145956" y="1978398"/>
          <a:ext cx="3728853" cy="3602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21" y="1784394"/>
            <a:ext cx="2806601" cy="3912231"/>
          </a:xfrm>
        </p:spPr>
        <p:txBody>
          <a:bodyPr anchor="ctr">
            <a:normAutofit/>
          </a:bodyPr>
          <a:lstStyle/>
          <a:p>
            <a:r>
              <a:rPr lang="pl-PL" dirty="0"/>
              <a:t>Metoda 2: Analiza kosztów i korzyści (CBA)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081" y="1291346"/>
            <a:ext cx="6056669" cy="489832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600" dirty="0"/>
              <a:t>CBA to </a:t>
            </a:r>
            <a:r>
              <a:rPr sz="2600" dirty="0" err="1"/>
              <a:t>ekonomiczna</a:t>
            </a:r>
            <a:r>
              <a:rPr sz="2600" dirty="0"/>
              <a:t> </a:t>
            </a:r>
            <a:r>
              <a:rPr sz="2600" dirty="0" err="1"/>
              <a:t>metoda</a:t>
            </a:r>
            <a:r>
              <a:rPr sz="2600" dirty="0"/>
              <a:t>, </a:t>
            </a:r>
            <a:r>
              <a:rPr sz="2600" dirty="0" err="1"/>
              <a:t>która</a:t>
            </a:r>
            <a:r>
              <a:rPr sz="2600" dirty="0"/>
              <a:t> </a:t>
            </a:r>
            <a:r>
              <a:rPr sz="2600" dirty="0" err="1"/>
              <a:t>pozwala</a:t>
            </a:r>
            <a:r>
              <a:rPr sz="2600" dirty="0"/>
              <a:t> </a:t>
            </a:r>
            <a:r>
              <a:rPr sz="2600" dirty="0" err="1"/>
              <a:t>ocenić</a:t>
            </a:r>
            <a:r>
              <a:rPr sz="2600" dirty="0"/>
              <a:t>, </a:t>
            </a:r>
            <a:r>
              <a:rPr sz="2600" dirty="0" err="1"/>
              <a:t>czy</a:t>
            </a:r>
            <a:r>
              <a:rPr sz="2600" dirty="0"/>
              <a:t> </a:t>
            </a:r>
            <a:r>
              <a:rPr sz="2600" dirty="0" err="1"/>
              <a:t>korzyści</a:t>
            </a:r>
            <a:r>
              <a:rPr sz="2600" dirty="0"/>
              <a:t> z </a:t>
            </a:r>
            <a:r>
              <a:rPr sz="2600" dirty="0" err="1"/>
              <a:t>danej</a:t>
            </a:r>
            <a:r>
              <a:rPr sz="2600" dirty="0"/>
              <a:t> </a:t>
            </a:r>
            <a:r>
              <a:rPr sz="2600" dirty="0" err="1"/>
              <a:t>inwestycji</a:t>
            </a:r>
            <a:r>
              <a:rPr sz="2600" dirty="0"/>
              <a:t> </a:t>
            </a:r>
            <a:r>
              <a:rPr sz="2600" dirty="0" err="1"/>
              <a:t>przewyższają</a:t>
            </a:r>
            <a:r>
              <a:rPr sz="2600" dirty="0"/>
              <a:t> </a:t>
            </a:r>
            <a:r>
              <a:rPr sz="2600" dirty="0" err="1"/>
              <a:t>jej</a:t>
            </a:r>
            <a:r>
              <a:rPr sz="2600" dirty="0"/>
              <a:t> </a:t>
            </a:r>
            <a:r>
              <a:rPr sz="2600" dirty="0" err="1"/>
              <a:t>koszty</a:t>
            </a:r>
            <a:r>
              <a:rPr sz="2600" dirty="0"/>
              <a:t>.</a:t>
            </a:r>
            <a:endParaRPr lang="pl-PL" sz="26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600" dirty="0" err="1"/>
              <a:t>Przykład</a:t>
            </a:r>
            <a:r>
              <a:rPr sz="2600" dirty="0"/>
              <a:t>: </a:t>
            </a:r>
            <a:r>
              <a:rPr sz="2600" dirty="0" err="1"/>
              <a:t>budowa</a:t>
            </a:r>
            <a:r>
              <a:rPr sz="2600" dirty="0"/>
              <a:t> </a:t>
            </a:r>
            <a:r>
              <a:rPr sz="2600" dirty="0" err="1"/>
              <a:t>farmy</a:t>
            </a:r>
            <a:r>
              <a:rPr sz="2600" dirty="0"/>
              <a:t> </a:t>
            </a:r>
            <a:r>
              <a:rPr sz="2600" dirty="0" err="1"/>
              <a:t>wiatrowej</a:t>
            </a:r>
            <a:r>
              <a:rPr sz="2600" dirty="0"/>
              <a:t> – </a:t>
            </a:r>
            <a:r>
              <a:rPr sz="2600" dirty="0" err="1"/>
              <a:t>oszczędność</a:t>
            </a:r>
            <a:r>
              <a:rPr sz="2600" dirty="0"/>
              <a:t> </a:t>
            </a:r>
            <a:r>
              <a:rPr sz="2600" dirty="0" err="1"/>
              <a:t>emisji</a:t>
            </a:r>
            <a:r>
              <a:rPr sz="2600" dirty="0"/>
              <a:t> CO₂ vs. </a:t>
            </a:r>
            <a:r>
              <a:rPr sz="2600" dirty="0" err="1"/>
              <a:t>koszt</a:t>
            </a:r>
            <a:r>
              <a:rPr sz="2600" dirty="0"/>
              <a:t> </a:t>
            </a:r>
            <a:r>
              <a:rPr sz="2600" dirty="0" err="1"/>
              <a:t>budowy</a:t>
            </a:r>
            <a:r>
              <a:rPr sz="2600" dirty="0"/>
              <a:t> </a:t>
            </a:r>
            <a:r>
              <a:rPr sz="2600" dirty="0" err="1"/>
              <a:t>i</a:t>
            </a:r>
            <a:r>
              <a:rPr sz="2600" dirty="0"/>
              <a:t> </a:t>
            </a:r>
            <a:r>
              <a:rPr sz="2600" dirty="0" err="1"/>
              <a:t>utrzymania</a:t>
            </a:r>
            <a:r>
              <a:rPr sz="2600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21" y="1784394"/>
            <a:ext cx="2806601" cy="3912231"/>
          </a:xfrm>
        </p:spPr>
        <p:txBody>
          <a:bodyPr anchor="ctr">
            <a:normAutofit/>
          </a:bodyPr>
          <a:lstStyle/>
          <a:p>
            <a:r>
              <a:rPr lang="pl-PL" dirty="0"/>
              <a:t>Metoda 3: Wskaźniki ESG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081" y="1291346"/>
            <a:ext cx="6056669" cy="489832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600" dirty="0" err="1"/>
              <a:t>Wskaźniki</a:t>
            </a:r>
            <a:r>
              <a:rPr sz="2600" dirty="0"/>
              <a:t> ESG (Environmental, Social, Governance) </a:t>
            </a:r>
            <a:r>
              <a:rPr sz="2600" dirty="0" err="1"/>
              <a:t>służą</a:t>
            </a:r>
            <a:r>
              <a:rPr sz="2600" dirty="0"/>
              <a:t> do </a:t>
            </a:r>
            <a:r>
              <a:rPr sz="2600" dirty="0" err="1"/>
              <a:t>oceny</a:t>
            </a:r>
            <a:r>
              <a:rPr sz="2600" dirty="0"/>
              <a:t> </a:t>
            </a:r>
            <a:r>
              <a:rPr sz="2600" dirty="0" err="1"/>
              <a:t>organizacji</a:t>
            </a:r>
            <a:r>
              <a:rPr sz="2600" dirty="0"/>
              <a:t> pod </a:t>
            </a:r>
            <a:r>
              <a:rPr sz="2600" dirty="0" err="1"/>
              <a:t>kątem</a:t>
            </a:r>
            <a:r>
              <a:rPr sz="2600" dirty="0"/>
              <a:t> </a:t>
            </a:r>
            <a:r>
              <a:rPr sz="2600" dirty="0" err="1"/>
              <a:t>jej</a:t>
            </a:r>
            <a:r>
              <a:rPr sz="2600" dirty="0"/>
              <a:t> </a:t>
            </a:r>
            <a:r>
              <a:rPr sz="2600" dirty="0" err="1"/>
              <a:t>praktyk</a:t>
            </a:r>
            <a:r>
              <a:rPr sz="2600" dirty="0"/>
              <a:t> </a:t>
            </a:r>
            <a:r>
              <a:rPr sz="2600" dirty="0" err="1"/>
              <a:t>środowiskowych</a:t>
            </a:r>
            <a:r>
              <a:rPr sz="2600" dirty="0"/>
              <a:t>, </a:t>
            </a:r>
            <a:r>
              <a:rPr sz="2600" dirty="0" err="1"/>
              <a:t>społecznych</a:t>
            </a:r>
            <a:r>
              <a:rPr sz="2600" dirty="0"/>
              <a:t> </a:t>
            </a:r>
            <a:r>
              <a:rPr sz="2600" dirty="0" err="1"/>
              <a:t>i</a:t>
            </a:r>
            <a:r>
              <a:rPr sz="2600" dirty="0"/>
              <a:t> </a:t>
            </a:r>
            <a:r>
              <a:rPr sz="2600" dirty="0" err="1"/>
              <a:t>zarządczych</a:t>
            </a:r>
            <a:r>
              <a:rPr sz="2600" dirty="0"/>
              <a:t>.</a:t>
            </a:r>
            <a:endParaRPr lang="pl-PL" sz="26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sz="2600" dirty="0" err="1"/>
              <a:t>Są</a:t>
            </a:r>
            <a:r>
              <a:rPr sz="2600" dirty="0"/>
              <a:t> </a:t>
            </a:r>
            <a:r>
              <a:rPr sz="2600" dirty="0" err="1"/>
              <a:t>wykorzystywane</a:t>
            </a:r>
            <a:r>
              <a:rPr sz="2600" dirty="0"/>
              <a:t> do </a:t>
            </a:r>
            <a:r>
              <a:rPr sz="2600" dirty="0" err="1"/>
              <a:t>budowy</a:t>
            </a:r>
            <a:r>
              <a:rPr sz="2600" dirty="0"/>
              <a:t> </a:t>
            </a:r>
            <a:r>
              <a:rPr sz="2600" dirty="0" err="1"/>
              <a:t>rankingów</a:t>
            </a:r>
            <a:r>
              <a:rPr sz="2600" dirty="0"/>
              <a:t> firm </a:t>
            </a:r>
            <a:r>
              <a:rPr sz="2600" dirty="0" err="1"/>
              <a:t>oraz</a:t>
            </a:r>
            <a:r>
              <a:rPr sz="2600" dirty="0"/>
              <a:t> </a:t>
            </a:r>
            <a:r>
              <a:rPr sz="2600" dirty="0" err="1"/>
              <a:t>analiz</a:t>
            </a:r>
            <a:r>
              <a:rPr sz="2600" dirty="0"/>
              <a:t> </a:t>
            </a:r>
            <a:r>
              <a:rPr sz="2600" dirty="0" err="1"/>
              <a:t>ryzyka</a:t>
            </a:r>
            <a:r>
              <a:rPr sz="2600" dirty="0"/>
              <a:t> </a:t>
            </a:r>
            <a:r>
              <a:rPr sz="2600" dirty="0" err="1"/>
              <a:t>inwestycyjnego</a:t>
            </a:r>
            <a:r>
              <a:rPr sz="26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lang="pl-PL" sz="3596" dirty="0"/>
              <a:t>Case </a:t>
            </a:r>
            <a:r>
              <a:rPr lang="pl-PL" sz="3596" dirty="0" err="1"/>
              <a:t>study</a:t>
            </a:r>
            <a:r>
              <a:rPr lang="pl-PL" sz="3596" dirty="0"/>
              <a:t>:</a:t>
            </a:r>
            <a:br>
              <a:rPr lang="pl-PL" sz="3596" dirty="0"/>
            </a:br>
            <a:r>
              <a:rPr lang="pl-PL" sz="3596" dirty="0"/>
              <a:t>Miasto XYZ – rowery miejskie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0B1B6-6863-D4FD-EE59-103E40E692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485" r="18313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754" dirty="0"/>
              <a:t>Miasto planuje wdrożenie systemu rowerów miejskich.</a:t>
            </a:r>
          </a:p>
          <a:p>
            <a:pPr marL="0" indent="0">
              <a:buNone/>
            </a:pPr>
            <a:r>
              <a:rPr lang="pl-PL" sz="1754" dirty="0"/>
              <a:t>Jak ocenić, czy projekt będzie zrównoważony? </a:t>
            </a:r>
          </a:p>
          <a:p>
            <a:pPr marL="0" indent="0">
              <a:buNone/>
            </a:pPr>
            <a:r>
              <a:rPr lang="pl-PL" sz="1754" dirty="0"/>
              <a:t>Studenci wybierają odpowiednią metodę (LCA, CBA, ESG) i uzasadniają swój wybór w grupach.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ctr">
            <a:normAutofit/>
          </a:bodyPr>
          <a:lstStyle/>
          <a:p>
            <a:pPr algn="r"/>
            <a:r>
              <a:rPr lang="pl-PL" sz="3508" dirty="0"/>
              <a:t>Dobór metody analizy – wskazówki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B99AC97-2A58-BDD4-7A04-89F1AEAF36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531329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184</TotalTime>
  <Words>425</Words>
  <Application>Microsoft Office PowerPoint</Application>
  <PresentationFormat>Niestandardowy</PresentationFormat>
  <Paragraphs>37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Motyw pakietu Office</vt:lpstr>
      <vt:lpstr>Tytuł prezentacji: Ocena działań w obszarze zrównoważonego rozwoju  Opracował: Przemysław Żukiewicz na podstawie scenariusza Marty Mędrak</vt:lpstr>
      <vt:lpstr>Ocena działań w obszarze zrównoważonego rozwoju</vt:lpstr>
      <vt:lpstr>Jak ocenić, czy działanie jest zrównoważone?</vt:lpstr>
      <vt:lpstr>Metoda 1: Analiza cyklu życia (LCA)</vt:lpstr>
      <vt:lpstr>Porównanie śladu węglowego – LCA</vt:lpstr>
      <vt:lpstr>Metoda 2: Analiza kosztów i korzyści (CBA)</vt:lpstr>
      <vt:lpstr>Metoda 3: Wskaźniki ESG</vt:lpstr>
      <vt:lpstr>Case study: Miasto XYZ – rowery miejskie</vt:lpstr>
      <vt:lpstr>Dobór metody analizy – wskazówki</vt:lpstr>
      <vt:lpstr>Dlaczego analiza działań SD jest ważna</vt:lpstr>
      <vt:lpstr>Nowe kierunki w ocenie działań zrównoważonych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2025-07-07T04:39:07Z</dcterms:modified>
</cp:coreProperties>
</file>